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0deea3b8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0deea3b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6a994aa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6a994aa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d655f1d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d655f1d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d655f1d0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d655f1d0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6caea8d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6caea8d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6a994aa0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6a994aa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6caea8d9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6caea8d9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655f1d0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655f1d0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d655f1d0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d655f1d0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6a994aa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6a994aa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476c67e9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476c67e9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6caea8d9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6caea8d9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6caea8d9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6caea8d9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476c67e9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476c67e9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6b78aa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6b78aa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6a994aa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6a994aa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6caea8d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6caea8d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6caea8d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6caea8d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476c67e9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476c67e9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476c67e9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476c67e9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655f1d0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d655f1d0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0deea3b8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0deea3b8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76c67e9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476c67e9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d6b78aa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d6b78aa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476c67e9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476c67e9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69150" y="1493525"/>
            <a:ext cx="8157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680"/>
              <a:t>Analyzing Business Success Impact Factors with Yelp &amp; Crime data</a:t>
            </a:r>
            <a:endParaRPr sz="36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03902" y="31582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Xiancheng Yin , Khawlah Basulayb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962025"/>
            <a:ext cx="6752975" cy="400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type="title"/>
          </p:nvPr>
        </p:nvSpPr>
        <p:spPr>
          <a:xfrm>
            <a:off x="67230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Transform &amp; Load Data (DBMS Part)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29450" y="124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Crime_Fact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250" y="1790350"/>
            <a:ext cx="3808601" cy="2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250" y="4113823"/>
            <a:ext cx="1004221" cy="90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255225" y="4498225"/>
            <a:ext cx="4825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(There were too many data in crime.csv so we deleted some of them, with the lines that are multiple of 2 for several times to make a light weighted crime file)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100" y="1780425"/>
            <a:ext cx="2401526" cy="174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486" y="3527431"/>
            <a:ext cx="2077928" cy="25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100" y="3877750"/>
            <a:ext cx="1207726" cy="71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SCD2 (Business_Dim)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077650" y="2078875"/>
            <a:ext cx="534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Tracks Business changes over time with </a:t>
            </a:r>
            <a:r>
              <a:rPr b="1" lang="zh-TW" sz="1400"/>
              <a:t>Effective_Start_Date</a:t>
            </a:r>
            <a:r>
              <a:rPr lang="zh-TW" sz="1400"/>
              <a:t> and </a:t>
            </a:r>
            <a:r>
              <a:rPr b="1" lang="zh-TW" sz="1400"/>
              <a:t>Effective_End_Date</a:t>
            </a:r>
            <a:r>
              <a:rPr lang="zh-TW" sz="1400"/>
              <a:t>;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Uses </a:t>
            </a:r>
            <a:r>
              <a:rPr b="1" lang="zh-TW" sz="1400"/>
              <a:t>Is_Current</a:t>
            </a:r>
            <a:r>
              <a:rPr lang="zh-TW" sz="1400"/>
              <a:t> to flag the active record;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Inserts new rows for updates instead of overwriting;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Keeps historical data for analysis;</a:t>
            </a:r>
            <a:endParaRPr sz="1400"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5" y="2078875"/>
            <a:ext cx="2202171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Delta Data </a:t>
            </a:r>
            <a:r>
              <a:rPr lang="zh-TW"/>
              <a:t>SCD2 (Business_Dim)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insert Delta Data: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If the ID is in current data, check if the </a:t>
            </a:r>
            <a:r>
              <a:rPr lang="zh-TW"/>
              <a:t>content is the same with the same ID one; If not same, then insert the delta data and set current of the previous data to be 0;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If the ID is not in current data, means this data is a new data, append it into the data frame.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Prepare Delta Data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25" y="1853850"/>
            <a:ext cx="76989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727650" y="55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</a:t>
            </a:r>
            <a:r>
              <a:rPr lang="zh-TW"/>
              <a:t>Delta Data SCD2 (Business_Dim)</a:t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1338375" y="1289800"/>
            <a:ext cx="1796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1, Get and Load Delta Data to PostgreSQL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5170650" y="1137400"/>
            <a:ext cx="2232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2, Check if New Data or Updated Data or other, modify accordingly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25" y="1810850"/>
            <a:ext cx="1950650" cy="191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940" y="3721572"/>
            <a:ext cx="1672494" cy="121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003550"/>
            <a:ext cx="3514250" cy="26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Check New Added Data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5336950" y="2078875"/>
            <a:ext cx="308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Data </a:t>
            </a:r>
            <a:r>
              <a:rPr lang="zh-TW"/>
              <a:t>successfully</a:t>
            </a:r>
            <a:r>
              <a:rPr lang="zh-TW"/>
              <a:t> loaded.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250" y="2078880"/>
            <a:ext cx="3890227" cy="21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SCD3 (Location_Dim)</a:t>
            </a:r>
            <a:endParaRPr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2837300" y="2078875"/>
            <a:ext cx="558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Tracks historical changes of location.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Use</a:t>
            </a:r>
            <a:r>
              <a:rPr b="1" lang="zh-TW"/>
              <a:t> Current_Flag</a:t>
            </a:r>
            <a:r>
              <a:rPr lang="zh-TW"/>
              <a:t> to identify active records.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Use  </a:t>
            </a:r>
            <a:r>
              <a:rPr b="1" lang="zh-TW"/>
              <a:t>Start_Date</a:t>
            </a:r>
            <a:r>
              <a:rPr lang="zh-TW"/>
              <a:t> and </a:t>
            </a:r>
            <a:r>
              <a:rPr b="1" lang="zh-TW"/>
              <a:t>End_Date</a:t>
            </a:r>
            <a:r>
              <a:rPr lang="zh-TW"/>
              <a:t> for change tracking.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1867501" cy="24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Delta Data </a:t>
            </a:r>
            <a:r>
              <a:rPr lang="zh-TW"/>
              <a:t>SCD3 (Location_Dim)</a:t>
            </a:r>
            <a:endParaRPr/>
          </a:p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</a:t>
            </a:r>
            <a:r>
              <a:rPr lang="zh-TW"/>
              <a:t>o insert Delta Data, check if the ID is in current data: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If ID exists and attributes are different, update the previous values to a "previous" column and u</a:t>
            </a:r>
            <a:r>
              <a:rPr lang="zh-TW"/>
              <a:t>pdate the record with new current values</a:t>
            </a:r>
            <a:r>
              <a:rPr lang="zh-TW"/>
              <a:t>. If the same, </a:t>
            </a:r>
            <a:r>
              <a:rPr lang="zh-TW"/>
              <a:t>do nothing.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If ID does not exist, insert the new record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Delta Data SCD3 (Location_Dim)</a:t>
            </a:r>
            <a:endParaRPr/>
          </a:p>
        </p:txBody>
      </p:sp>
      <p:sp>
        <p:nvSpPr>
          <p:cNvPr id="228" name="Google Shape;228;p31"/>
          <p:cNvSpPr txBox="1"/>
          <p:nvPr/>
        </p:nvSpPr>
        <p:spPr>
          <a:xfrm>
            <a:off x="807875" y="1290575"/>
            <a:ext cx="1796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1, Get and Load Delta Data to PostgreSQL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4640150" y="1214375"/>
            <a:ext cx="2724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Check if New Data or Updated Data or other, modify accordingly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888" y="1879975"/>
            <a:ext cx="3900475" cy="2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25" y="1879975"/>
            <a:ext cx="2920775" cy="27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Questions: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68275" y="1804825"/>
            <a:ext cx="7828500" cy="25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 	 	 		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1. How does the time of day, day of week and cuisine type, impact customer check-ins ? </a:t>
            </a:r>
            <a:r>
              <a:rPr lang="zh-TW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 	 	 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Which cuisine types have the highest check-ins during different times of the day?			</a:t>
            </a:r>
            <a:endParaRPr b="1"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			</a:t>
            </a:r>
            <a:endParaRPr sz="4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				</a:t>
            </a:r>
            <a:endParaRPr sz="4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 What is the impact of crime on business if there is(Philadelphia Crime Data) ? </a:t>
            </a:r>
            <a:endParaRPr b="1" sz="4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 	 	 				</a:t>
            </a:r>
            <a:r>
              <a:rPr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	</a:t>
            </a:r>
            <a:endParaRPr sz="4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				</a:t>
            </a:r>
            <a:endParaRPr sz="4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4. What is the relationship between number of reviews, reaction to review and number of tips? </a:t>
            </a:r>
            <a:br>
              <a:rPr b="1"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							</a:t>
            </a:r>
            <a:endParaRPr sz="4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5. How public safety concerns in the area of Philadelphia affect business types and customer behaviors( check-in time and reviews) </a:t>
            </a:r>
            <a:r>
              <a:rPr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				</a:t>
            </a:r>
            <a:endParaRPr sz="4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 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zh-TW" sz="45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zh-TW" sz="4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					</a:t>
            </a: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	 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zh-TW" sz="49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zh-TW" sz="4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							</a:t>
            </a:r>
            <a:endParaRPr sz="4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	 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Delta data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650" y="1853850"/>
            <a:ext cx="4010721" cy="144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364" y="1853850"/>
            <a:ext cx="1805336" cy="26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641" y="3550654"/>
            <a:ext cx="2459715" cy="93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Check Inserted Delta Data</a:t>
            </a:r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1599500" y="3992125"/>
            <a:ext cx="68187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Delta Data have been loaded successfully.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00" y="1910622"/>
            <a:ext cx="5553249" cy="18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729450" y="567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1510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How does the time of day, day of week andcuisine type, impact customer check-ins ? </a:t>
            </a:r>
            <a:endParaRPr sz="1510">
              <a:solidFill>
                <a:srgbClr val="00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73" y="1102426"/>
            <a:ext cx="7621862" cy="40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656275" y="607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1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Which cuisine types have the highest check-ins during different times of the day?			</a:t>
            </a:r>
            <a:endParaRPr sz="14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083225"/>
            <a:ext cx="7143101" cy="413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729450" y="124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Distribution of Crime Events and Stores</a:t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25" y="1777650"/>
            <a:ext cx="5501409" cy="336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445800" y="632850"/>
            <a:ext cx="846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Quarterly Trends of Tips and Reactions (Cool, Funny, Useful) Over the </a:t>
            </a: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313" y="1276150"/>
            <a:ext cx="6451375" cy="36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445800" y="632850"/>
            <a:ext cx="846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ly Trends of Tips and Reactions (Cool, Funny, Useful) Over the Years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713" y="1253900"/>
            <a:ext cx="6508574" cy="37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Source (Extract Data)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645325" y="3665525"/>
            <a:ext cx="8020500" cy="23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zh-TW" sz="1420">
                <a:solidFill>
                  <a:srgbClr val="1155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https://www.kaggle.com/datasets/yelp-dataset/yelp-dataset?select=yelp_academic_dataset_business.json </a:t>
            </a:r>
            <a:endParaRPr sz="1420">
              <a:solidFill>
                <a:srgbClr val="1155CC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zh-TW" sz="1420">
                <a:solidFill>
                  <a:srgbClr val="1155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https://www.kaggle.com/datasets/mchirico/philadelphiacrimedata </a:t>
            </a:r>
            <a:endParaRPr sz="1420">
              <a:solidFill>
                <a:srgbClr val="1155CC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zh-TW" sz="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</a:t>
            </a:r>
            <a:endParaRPr sz="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zh-TW" sz="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endParaRPr sz="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zh-TW" sz="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 sz="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zh-TW" sz="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2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575" y="2001725"/>
            <a:ext cx="3889451" cy="15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468100" y="58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Warehouse Design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25" y="1312825"/>
            <a:ext cx="63722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68100" y="58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Warehouse Design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7650" y="1441200"/>
            <a:ext cx="76887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Snapshot Fact Tables: Crime_Fact, Review_Fact,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Cumulative Fact Table: Check_In_Fact,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Hierarchy: Year, Quarter, Month, Day…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SCD1: User_Dim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SCD2: Business_Dim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SCD3: Location_Dim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4 Fact Tables, 5 Dimention Tables except for Time_Dim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6532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Flow</a:t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370975" y="1597050"/>
            <a:ext cx="1105500" cy="5352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yelp_data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(.json)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5815150" y="1597050"/>
            <a:ext cx="1105500" cy="5352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crime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_data</a:t>
            </a:r>
            <a:br>
              <a:rPr lang="zh-TW">
                <a:latin typeface="Lato"/>
                <a:ea typeface="Lato"/>
                <a:cs typeface="Lato"/>
                <a:sym typeface="Lato"/>
              </a:rPr>
            </a:br>
            <a:r>
              <a:rPr lang="zh-TW">
                <a:latin typeface="Lato"/>
                <a:ea typeface="Lato"/>
                <a:cs typeface="Lato"/>
                <a:sym typeface="Lato"/>
              </a:rPr>
              <a:t>(.csv)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3839650" y="2169825"/>
            <a:ext cx="204300" cy="27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6265750" y="2169825"/>
            <a:ext cx="204300" cy="27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4043950" y="936100"/>
            <a:ext cx="2103000" cy="4686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kaggle.com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8"/>
          <p:cNvSpPr/>
          <p:nvPr/>
        </p:nvSpPr>
        <p:spPr>
          <a:xfrm rot="10800000">
            <a:off x="3527175" y="1128450"/>
            <a:ext cx="468600" cy="468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/>
          <p:nvPr/>
        </p:nvSpPr>
        <p:spPr>
          <a:xfrm flipH="1" rot="10800000">
            <a:off x="6223150" y="1128450"/>
            <a:ext cx="501000" cy="468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3166663" y="2483700"/>
            <a:ext cx="1550275" cy="4686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python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5592763" y="2483700"/>
            <a:ext cx="1550275" cy="4686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python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3839650" y="3008025"/>
            <a:ext cx="204300" cy="27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6265750" y="3008025"/>
            <a:ext cx="204300" cy="27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3260500" y="3340050"/>
            <a:ext cx="3669900" cy="40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pgAdmin PostgreSQL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2626150" y="3475750"/>
            <a:ext cx="612900" cy="276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444424" y="3291550"/>
            <a:ext cx="1105488" cy="636930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SQL Query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3839650" y="3770025"/>
            <a:ext cx="204300" cy="27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3382450" y="4052475"/>
            <a:ext cx="1105488" cy="27631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Tableau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624775" y="544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Transform &amp; Load Data (Py</a:t>
            </a:r>
            <a:r>
              <a:rPr lang="zh-TW"/>
              <a:t>thon Part</a:t>
            </a:r>
            <a:r>
              <a:rPr lang="zh-TW"/>
              <a:t>)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5" y="1161850"/>
            <a:ext cx="7495649" cy="385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616725" y="618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Transform &amp; Load Data (DBMS Part)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0" y="1365963"/>
            <a:ext cx="7820950" cy="36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67230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Transform &amp; Load Data (DBMS Part)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120428"/>
            <a:ext cx="6899676" cy="378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